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314" r:id="rId4"/>
    <p:sldId id="322" r:id="rId5"/>
    <p:sldId id="324" r:id="rId6"/>
    <p:sldId id="325" r:id="rId7"/>
    <p:sldId id="274" r:id="rId8"/>
    <p:sldId id="321" r:id="rId9"/>
    <p:sldId id="327" r:id="rId10"/>
    <p:sldId id="328" r:id="rId11"/>
    <p:sldId id="329" r:id="rId12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CC33"/>
    <a:srgbClr val="C5C5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72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CH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CH" sz="1400" b="0" strike="noStrike" spc="-1">
                <a:latin typeface="Times New Roman"/>
              </a:rPr>
              <a:t> </a:t>
            </a:r>
          </a:p>
        </p:txBody>
      </p:sp>
      <p:sp>
        <p:nvSpPr>
          <p:cNvPr id="19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CH" sz="1400" b="0" strike="noStrike" spc="-1">
                <a:latin typeface="Times New Roman"/>
              </a:rPr>
              <a:t> </a:t>
            </a:r>
          </a:p>
        </p:txBody>
      </p:sp>
      <p:sp>
        <p:nvSpPr>
          <p:cNvPr id="19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CH" sz="1400" b="0" strike="noStrike" spc="-1">
                <a:latin typeface="Times New Roman"/>
              </a:rPr>
              <a:t> </a:t>
            </a:r>
          </a:p>
        </p:txBody>
      </p:sp>
      <p:sp>
        <p:nvSpPr>
          <p:cNvPr id="19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4A99B4D-8DBF-4E0B-B115-BDE6921464C0}" type="slidenum">
              <a:rPr lang="fr-CH" sz="1400" b="0" strike="noStrike" spc="-1">
                <a:latin typeface="Times New Roman"/>
              </a:rPr>
              <a:t>‹N°›</a:t>
            </a:fld>
            <a:endParaRPr lang="fr-CH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477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body"/>
          </p:nvPr>
        </p:nvSpPr>
        <p:spPr>
          <a:xfrm>
            <a:off x="710280" y="4861440"/>
            <a:ext cx="5682600" cy="4604760"/>
          </a:xfrm>
          <a:prstGeom prst="rect">
            <a:avLst/>
          </a:prstGeom>
        </p:spPr>
        <p:txBody>
          <a:bodyPr lIns="0" tIns="0" rIns="0" bIns="0"/>
          <a:lstStyle/>
          <a:p>
            <a:endParaRPr lang="fr-CH" sz="2000" b="0" strike="noStrike" spc="-1"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4024080" y="9721440"/>
            <a:ext cx="3077640" cy="5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/>
          <a:lstStyle/>
          <a:p>
            <a:pPr algn="r">
              <a:lnSpc>
                <a:spcPct val="100000"/>
              </a:lnSpc>
            </a:pPr>
            <a:fld id="{B93E53B1-AB41-4292-BAB4-0468BAB4B12F}" type="slidenum">
              <a:rPr lang="fr-CH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fr-CH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923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body"/>
          </p:nvPr>
        </p:nvSpPr>
        <p:spPr>
          <a:xfrm>
            <a:off x="710280" y="4861440"/>
            <a:ext cx="5682600" cy="4604760"/>
          </a:xfrm>
          <a:prstGeom prst="rect">
            <a:avLst/>
          </a:prstGeom>
        </p:spPr>
        <p:txBody>
          <a:bodyPr lIns="0" tIns="0" rIns="0" bIns="0"/>
          <a:lstStyle/>
          <a:p>
            <a:endParaRPr lang="fr-CH" sz="2000" b="0" strike="noStrike" spc="-1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4024080" y="9721440"/>
            <a:ext cx="3077640" cy="5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/>
          <a:lstStyle/>
          <a:p>
            <a:pPr algn="r">
              <a:lnSpc>
                <a:spcPct val="100000"/>
              </a:lnSpc>
            </a:pPr>
            <a:fld id="{0DF673DB-C9B4-4EC6-9D83-465C860F1CCB}" type="slidenum">
              <a:rPr lang="fr-CH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10</a:t>
            </a:fld>
            <a:endParaRPr lang="fr-CH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82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216" indent="-2962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948" indent="-23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927" indent="-23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907" indent="-23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886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0865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484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882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CEC28F-D13D-4245-811F-AFCCAC165652}" type="slidenum">
              <a:rPr lang="fr-CH" altLang="fr-FR" smtClean="0"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fr-CH" altLang="fr-F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3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216" indent="-2962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948" indent="-23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927" indent="-23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907" indent="-23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886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0865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484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882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CEC28F-D13D-4245-811F-AFCCAC165652}" type="slidenum">
              <a:rPr lang="fr-CH" altLang="fr-FR" smtClean="0"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fr-CH" altLang="fr-F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3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216" indent="-2962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948" indent="-23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927" indent="-23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907" indent="-23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886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0865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484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882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CEC28F-D13D-4245-811F-AFCCAC165652}" type="slidenum">
              <a:rPr lang="fr-CH" altLang="fr-FR" smtClean="0"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CH" altLang="fr-F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8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216" indent="-2962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948" indent="-23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927" indent="-23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907" indent="-23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886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0865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484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882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CEC28F-D13D-4245-811F-AFCCAC165652}" type="slidenum">
              <a:rPr lang="fr-CH" altLang="fr-FR" smtClean="0">
                <a:cs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CH" altLang="fr-F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48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body"/>
          </p:nvPr>
        </p:nvSpPr>
        <p:spPr>
          <a:xfrm>
            <a:off x="710280" y="4861440"/>
            <a:ext cx="5682600" cy="4604760"/>
          </a:xfrm>
          <a:prstGeom prst="rect">
            <a:avLst/>
          </a:prstGeom>
        </p:spPr>
        <p:txBody>
          <a:bodyPr lIns="0" tIns="0" rIns="0" bIns="0"/>
          <a:lstStyle/>
          <a:p>
            <a:endParaRPr lang="fr-CH" sz="2000" b="0" strike="noStrike" spc="-1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4024080" y="9721440"/>
            <a:ext cx="3077640" cy="5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/>
          <a:lstStyle/>
          <a:p>
            <a:pPr algn="r">
              <a:lnSpc>
                <a:spcPct val="100000"/>
              </a:lnSpc>
            </a:pPr>
            <a:fld id="{0DF673DB-C9B4-4EC6-9D83-465C860F1CCB}" type="slidenum">
              <a:rPr lang="fr-CH" sz="1200" b="0" strike="noStrike" spc="-1">
                <a:solidFill>
                  <a:srgbClr val="000000"/>
                </a:solidFill>
                <a:latin typeface="Arial"/>
                <a:ea typeface="+mn-ea"/>
              </a:rPr>
              <a:t>6</a:t>
            </a:fld>
            <a:endParaRPr lang="fr-CH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557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body"/>
          </p:nvPr>
        </p:nvSpPr>
        <p:spPr>
          <a:xfrm>
            <a:off x="710280" y="4861440"/>
            <a:ext cx="5682600" cy="4604760"/>
          </a:xfrm>
          <a:prstGeom prst="rect">
            <a:avLst/>
          </a:prstGeom>
        </p:spPr>
        <p:txBody>
          <a:bodyPr lIns="0" tIns="0" rIns="0" bIns="0"/>
          <a:lstStyle/>
          <a:p>
            <a:endParaRPr lang="fr-CH" sz="2000" b="0" strike="noStrike" spc="-1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4024080" y="9721440"/>
            <a:ext cx="3077640" cy="5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/>
          <a:lstStyle/>
          <a:p>
            <a:pPr algn="r">
              <a:lnSpc>
                <a:spcPct val="100000"/>
              </a:lnSpc>
            </a:pPr>
            <a:fld id="{0DF673DB-C9B4-4EC6-9D83-465C860F1CCB}" type="slidenum">
              <a:rPr lang="fr-CH" sz="1200" b="0" strike="noStrike" spc="-1">
                <a:solidFill>
                  <a:srgbClr val="000000"/>
                </a:solidFill>
                <a:latin typeface="Arial"/>
                <a:ea typeface="+mn-ea"/>
              </a:rPr>
              <a:t>7</a:t>
            </a:fld>
            <a:endParaRPr lang="fr-CH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431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body"/>
          </p:nvPr>
        </p:nvSpPr>
        <p:spPr>
          <a:xfrm>
            <a:off x="710280" y="4861440"/>
            <a:ext cx="5682600" cy="4604760"/>
          </a:xfrm>
          <a:prstGeom prst="rect">
            <a:avLst/>
          </a:prstGeom>
        </p:spPr>
        <p:txBody>
          <a:bodyPr lIns="0" tIns="0" rIns="0" bIns="0"/>
          <a:lstStyle/>
          <a:p>
            <a:endParaRPr lang="fr-CH" sz="2000" b="0" strike="noStrike" spc="-1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4024080" y="9721440"/>
            <a:ext cx="3077640" cy="5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/>
          <a:lstStyle/>
          <a:p>
            <a:pPr algn="r">
              <a:lnSpc>
                <a:spcPct val="100000"/>
              </a:lnSpc>
            </a:pPr>
            <a:fld id="{0DF673DB-C9B4-4EC6-9D83-465C860F1CCB}" type="slidenum">
              <a:rPr lang="fr-CH" sz="1200" b="0" strike="noStrike" spc="-1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lang="fr-CH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85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body"/>
          </p:nvPr>
        </p:nvSpPr>
        <p:spPr>
          <a:xfrm>
            <a:off x="710280" y="4861440"/>
            <a:ext cx="5682600" cy="4604760"/>
          </a:xfrm>
          <a:prstGeom prst="rect">
            <a:avLst/>
          </a:prstGeom>
        </p:spPr>
        <p:txBody>
          <a:bodyPr lIns="0" tIns="0" rIns="0" bIns="0"/>
          <a:lstStyle/>
          <a:p>
            <a:endParaRPr lang="fr-CH" sz="2000" b="0" strike="noStrike" spc="-1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4024080" y="9721440"/>
            <a:ext cx="3077640" cy="5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/>
          <a:lstStyle/>
          <a:p>
            <a:pPr algn="r">
              <a:lnSpc>
                <a:spcPct val="100000"/>
              </a:lnSpc>
            </a:pPr>
            <a:fld id="{0DF673DB-C9B4-4EC6-9D83-465C860F1CCB}" type="slidenum">
              <a:rPr lang="fr-CH" sz="1200" b="0" strike="noStrike" spc="-1">
                <a:solidFill>
                  <a:srgbClr val="000000"/>
                </a:solidFill>
                <a:latin typeface="Arial"/>
                <a:ea typeface="+mn-ea"/>
              </a:rPr>
              <a:t>9</a:t>
            </a:fld>
            <a:endParaRPr lang="fr-CH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53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0813" y="376238"/>
            <a:ext cx="49053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FF0D-1112-4B59-A952-59953F0D2CBA}" type="slidenum">
              <a:rPr lang="fr-CH"/>
              <a:pPr>
                <a:defRPr/>
              </a:pPr>
              <a:t>‹N°›</a:t>
            </a:fld>
            <a:r>
              <a:rPr lang="fr-CH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52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/>
          <p:nvPr/>
        </p:nvPicPr>
        <p:blipFill>
          <a:blip r:embed="rId14"/>
          <a:stretch/>
        </p:blipFill>
        <p:spPr>
          <a:xfrm>
            <a:off x="228600" y="189000"/>
            <a:ext cx="8725680" cy="7455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3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etan.morel@ville-ge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geneve.ch/nourrirlavill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0" y="-236520"/>
            <a:ext cx="9143280" cy="1132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2"/>
          <p:cNvSpPr/>
          <p:nvPr/>
        </p:nvSpPr>
        <p:spPr>
          <a:xfrm>
            <a:off x="0" y="0"/>
            <a:ext cx="250200" cy="95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3"/>
          <p:cNvSpPr/>
          <p:nvPr/>
        </p:nvSpPr>
        <p:spPr>
          <a:xfrm>
            <a:off x="805794" y="4149080"/>
            <a:ext cx="7695000" cy="29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fr-CH" sz="32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CH" sz="3200" b="1" spc="-1" dirty="0" smtClean="0">
                <a:solidFill>
                  <a:srgbClr val="000000"/>
                </a:solidFill>
                <a:latin typeface="Arial"/>
              </a:rPr>
              <a:t>Les villes et les politiques alimentaires</a:t>
            </a:r>
            <a:endParaRPr lang="fr-CH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CH" sz="24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Ville de</a:t>
            </a:r>
            <a:r>
              <a:rPr lang="fr-CH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CH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Genève – Nourrir la Ville</a:t>
            </a:r>
            <a:endParaRPr lang="fr-CH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16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CH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Gaétan </a:t>
            </a:r>
            <a:r>
              <a:rPr lang="fr-CH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Morel, </a:t>
            </a:r>
            <a:r>
              <a:rPr lang="fr-CH" sz="16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chargé de projet «économie locale et durable»</a:t>
            </a:r>
            <a:endParaRPr lang="fr-CH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CH" sz="1600" b="1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Gaetan.morel@ville-ge.ch</a:t>
            </a:r>
            <a:endParaRPr lang="fr-CH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CH" sz="1600" b="1" u="sng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4"/>
              </a:rPr>
              <a:t>www.geneve.ch/nourrirlaville</a:t>
            </a:r>
            <a:r>
              <a:rPr lang="fr-CH" sz="1600" b="1" u="sng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CH" sz="1600" b="0" strike="noStrike" spc="-1" dirty="0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232920" y="-6480"/>
            <a:ext cx="22089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CH" sz="1800" b="1" strike="noStrike" spc="-1">
                <a:solidFill>
                  <a:srgbClr val="000000"/>
                </a:solidFill>
                <a:latin typeface="Trade Gothic LT Std"/>
                <a:ea typeface="DejaVu Sans"/>
              </a:rPr>
              <a:t>Genève,</a:t>
            </a:r>
            <a:endParaRPr lang="fr-CH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H" sz="1800" b="1" strike="noStrike" spc="-1">
                <a:solidFill>
                  <a:srgbClr val="000000"/>
                </a:solidFill>
                <a:latin typeface="Trade Gothic LT Std"/>
                <a:ea typeface="DejaVu Sans"/>
              </a:rPr>
              <a:t>ville durable</a:t>
            </a:r>
            <a:endParaRPr lang="fr-CH" sz="1800" b="0" strike="noStrike" spc="-1">
              <a:latin typeface="Arial"/>
            </a:endParaRPr>
          </a:p>
        </p:txBody>
      </p:sp>
      <p:pic>
        <p:nvPicPr>
          <p:cNvPr id="204" name="Image 1"/>
          <p:cNvPicPr/>
          <p:nvPr/>
        </p:nvPicPr>
        <p:blipFill>
          <a:blip r:embed="rId5"/>
          <a:stretch/>
        </p:blipFill>
        <p:spPr>
          <a:xfrm>
            <a:off x="7677360" y="-96480"/>
            <a:ext cx="1212120" cy="74808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8575200" y="6489360"/>
            <a:ext cx="549000" cy="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0DD1B587-507A-44F6-BB46-1CC4812D891E}" type="slidenum">
              <a:rPr lang="fr-CH" sz="1400" b="0" strike="noStrike" spc="-1">
                <a:solidFill>
                  <a:srgbClr val="00B050"/>
                </a:solidFill>
                <a:latin typeface="Arial"/>
                <a:ea typeface="DejaVu Sans"/>
              </a:rPr>
              <a:t>1</a:t>
            </a:fld>
            <a:endParaRPr lang="fr-CH" sz="1400" b="0" strike="noStrike" spc="-1">
              <a:latin typeface="Arial"/>
            </a:endParaRPr>
          </a:p>
        </p:txBody>
      </p:sp>
      <p:pic>
        <p:nvPicPr>
          <p:cNvPr id="9" name="Espace réservé du contenu 4"/>
          <p:cNvPicPr/>
          <p:nvPr/>
        </p:nvPicPr>
        <p:blipFill>
          <a:blip r:embed="rId6"/>
          <a:stretch/>
        </p:blipFill>
        <p:spPr>
          <a:xfrm>
            <a:off x="953452" y="791640"/>
            <a:ext cx="7457162" cy="372950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139680" y="1044720"/>
            <a:ext cx="39744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CH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SOMMAIRE</a:t>
            </a:r>
            <a:endParaRPr lang="fr-CH" sz="14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130680" y="1026000"/>
            <a:ext cx="85352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CH" sz="1400" b="1" strike="noStrike" spc="-1" dirty="0">
                <a:solidFill>
                  <a:srgbClr val="262673"/>
                </a:solidFill>
                <a:latin typeface="Arial"/>
                <a:ea typeface="DejaVu Sans"/>
              </a:rPr>
              <a:t>	</a:t>
            </a:r>
            <a:endParaRPr lang="fr-CH" sz="1400" b="0" strike="noStrike" spc="-1" dirty="0">
              <a:latin typeface="Arial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386280" y="1824840"/>
            <a:ext cx="8371080" cy="44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altLang="fr-FR" dirty="0" smtClean="0"/>
              <a:t>Gouvernance à définir collectivement (un processus en soi) et pas encore définie: un conseil de l’alimentation, un forum, une plateforme ? Qui est légitime pour porter la démarche ?</a:t>
            </a:r>
          </a:p>
          <a:p>
            <a:endParaRPr lang="fr-CH" alt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altLang="fr-FR" dirty="0" smtClean="0"/>
              <a:t>Buts et prérogatives ?</a:t>
            </a:r>
          </a:p>
          <a:p>
            <a:endParaRPr lang="fr-CH" altLang="fr-FR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CH" altLang="fr-FR" dirty="0" smtClean="0"/>
              <a:t>Espaces de discussions / concertation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altLang="fr-FR" dirty="0" smtClean="0"/>
              <a:t>Mandat politique pour définir une stratégie, la coordonner ? Quelles attentes de l’Etat, des communes ?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altLang="fr-FR" dirty="0" smtClean="0"/>
              <a:t>Incubateurs à projets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altLang="fr-FR" dirty="0"/>
              <a:t>O</a:t>
            </a:r>
            <a:r>
              <a:rPr lang="fr-CH" altLang="fr-FR" dirty="0" smtClean="0"/>
              <a:t>rgane consultatif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alt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altLang="fr-FR" dirty="0" smtClean="0"/>
              <a:t>Comment démarrer le processus: un groupe de travail élargi, des assises de l’alimentation, les deux à la fois ?</a:t>
            </a:r>
          </a:p>
          <a:p>
            <a:endParaRPr lang="fr-CH" alt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altLang="fr-FR" dirty="0" smtClean="0"/>
              <a:t>Quelle niveau de participation ?</a:t>
            </a:r>
          </a:p>
          <a:p>
            <a:endParaRPr lang="fr-CH" alt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altLang="fr-FR" dirty="0" smtClean="0"/>
              <a:t>Liens avec le Food </a:t>
            </a:r>
            <a:r>
              <a:rPr lang="fr-CH" altLang="fr-FR" dirty="0" err="1" smtClean="0"/>
              <a:t>policy</a:t>
            </a:r>
            <a:r>
              <a:rPr lang="fr-CH" altLang="fr-FR" dirty="0" smtClean="0"/>
              <a:t> </a:t>
            </a:r>
            <a:r>
              <a:rPr lang="fr-CH" altLang="fr-FR" dirty="0" err="1" smtClean="0"/>
              <a:t>pact</a:t>
            </a:r>
            <a:r>
              <a:rPr lang="fr-CH" altLang="fr-FR" dirty="0" smtClean="0"/>
              <a:t> (Milan)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alt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altLang="fr-FR" dirty="0"/>
          </a:p>
          <a:p>
            <a:endParaRPr lang="fr-CH" altLang="fr-FR" dirty="0"/>
          </a:p>
          <a:p>
            <a:endParaRPr lang="fr-CH" altLang="fr-FR" dirty="0"/>
          </a:p>
          <a:p>
            <a:pPr marL="742950" lvl="1">
              <a:spcAft>
                <a:spcPts val="300"/>
              </a:spcAft>
            </a:pPr>
            <a:endParaRPr lang="fr-CH" altLang="fr-FR" dirty="0" smtClean="0"/>
          </a:p>
          <a:p>
            <a:pPr lvl="1">
              <a:spcAft>
                <a:spcPts val="300"/>
              </a:spcAft>
            </a:pPr>
            <a:endParaRPr lang="fr-CH" altLang="fr-FR" dirty="0"/>
          </a:p>
        </p:txBody>
      </p:sp>
      <p:sp>
        <p:nvSpPr>
          <p:cNvPr id="313" name="CustomShape 5"/>
          <p:cNvSpPr/>
          <p:nvPr/>
        </p:nvSpPr>
        <p:spPr>
          <a:xfrm>
            <a:off x="8512200" y="6257520"/>
            <a:ext cx="40500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25C7FABF-16F5-4291-8C56-20FDF1BE0CFC}" type="slidenum">
              <a:rPr lang="fr-CH" sz="1600" b="0" strike="noStrike" spc="-1">
                <a:solidFill>
                  <a:srgbClr val="00B050"/>
                </a:solidFill>
                <a:latin typeface="Arial"/>
                <a:ea typeface="DejaVu Sans"/>
              </a:rPr>
              <a:t>10</a:t>
            </a:fld>
            <a:endParaRPr lang="fr-CH" sz="1600" b="0" strike="noStrike" spc="-1">
              <a:latin typeface="Arial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449955" y="908720"/>
            <a:ext cx="8229240" cy="7442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1">
              <a:spcAft>
                <a:spcPts val="300"/>
              </a:spcAft>
            </a:pPr>
            <a:r>
              <a:rPr lang="fr-CH" altLang="fr-FR" sz="2800" b="1" dirty="0" smtClean="0">
                <a:solidFill>
                  <a:schemeClr val="accent1"/>
                </a:solidFill>
              </a:rPr>
              <a:t>Formes d’une SADT ?</a:t>
            </a:r>
            <a:endParaRPr lang="fr-CH" alt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69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-236538"/>
            <a:ext cx="9144000" cy="10048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0"/>
            <a:ext cx="250825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35476" y="792163"/>
            <a:ext cx="7748091" cy="370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Aft>
                <a:spcPts val="300"/>
              </a:spcAft>
            </a:pPr>
            <a:r>
              <a:rPr lang="fr-CH" altLang="fr-FR" b="1" dirty="0" smtClean="0">
                <a:solidFill>
                  <a:srgbClr val="339933"/>
                </a:solidFill>
              </a:rPr>
              <a:t>Axe 1</a:t>
            </a:r>
            <a:r>
              <a:rPr lang="fr-CH" altLang="fr-FR" b="1" dirty="0" smtClean="0">
                <a:solidFill>
                  <a:srgbClr val="339933"/>
                </a:solidFill>
              </a:rPr>
              <a:t>. </a:t>
            </a:r>
            <a:r>
              <a:rPr lang="fr-CH" altLang="fr-FR" b="1" dirty="0" smtClean="0">
                <a:solidFill>
                  <a:srgbClr val="339933"/>
                </a:solidFill>
              </a:rPr>
              <a:t>Promouvoir les circuits courts agricoles et alimentaires</a:t>
            </a:r>
            <a:endParaRPr lang="fr-CH" altLang="fr-FR" b="1" dirty="0" smtClean="0">
              <a:solidFill>
                <a:srgbClr val="339933"/>
              </a:solidFill>
            </a:endParaRPr>
          </a:p>
          <a:p>
            <a:pPr lvl="1" eaLnBrk="1" hangingPunct="1">
              <a:spcAft>
                <a:spcPts val="300"/>
              </a:spcAft>
            </a:pPr>
            <a:endParaRPr lang="fr-CH" altLang="fr-FR" b="1" dirty="0" smtClean="0"/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600" dirty="0" smtClean="0"/>
              <a:t>Promouvoir </a:t>
            </a:r>
            <a:r>
              <a:rPr lang="fr-CH" sz="1600" dirty="0"/>
              <a:t>la production agricole locale et régionale auprès des publics urbains et faciliter leur accessibilité en </a:t>
            </a:r>
            <a:r>
              <a:rPr lang="fr-CH" sz="1600" dirty="0" smtClean="0"/>
              <a:t>ville</a:t>
            </a:r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600" dirty="0" smtClean="0"/>
              <a:t> Soutenir </a:t>
            </a:r>
            <a:r>
              <a:rPr lang="fr-CH" sz="1600" dirty="0"/>
              <a:t>et renforcer la visibilité des filières agricoles paysannes engagées sur le plan écologique et de la durabilité sociale</a:t>
            </a:r>
            <a:endParaRPr lang="fr-CH" altLang="fr-FR" sz="1600" b="1" dirty="0" smtClean="0"/>
          </a:p>
          <a:p>
            <a:pPr lvl="1" eaLnBrk="1" hangingPunct="1">
              <a:spcAft>
                <a:spcPts val="300"/>
              </a:spcAft>
            </a:pPr>
            <a:endParaRPr lang="fr-CH" altLang="fr-FR" sz="1600" b="1" dirty="0"/>
          </a:p>
          <a:p>
            <a:pPr lvl="1" eaLnBrk="1" hangingPunct="1">
              <a:spcAft>
                <a:spcPts val="300"/>
              </a:spcAft>
            </a:pPr>
            <a:r>
              <a:rPr lang="fr-CH" altLang="fr-FR" sz="1600" i="1" dirty="0" err="1" smtClean="0">
                <a:solidFill>
                  <a:srgbClr val="339933"/>
                </a:solidFill>
              </a:rPr>
              <a:t>Festi’Terroir</a:t>
            </a:r>
            <a:r>
              <a:rPr lang="fr-CH" altLang="fr-FR" sz="1600" i="1" dirty="0" smtClean="0">
                <a:solidFill>
                  <a:srgbClr val="339933"/>
                </a:solidFill>
              </a:rPr>
              <a:t>, Concours de la restauration durable, mise à disposition de locaux commerciaux / transformation</a:t>
            </a:r>
            <a:endParaRPr lang="fr-CH" altLang="fr-FR" sz="1600" i="1" dirty="0">
              <a:solidFill>
                <a:srgbClr val="339933"/>
              </a:solidFill>
            </a:endParaRPr>
          </a:p>
          <a:p>
            <a:pPr lvl="1" eaLnBrk="1" hangingPunct="1">
              <a:spcAft>
                <a:spcPts val="300"/>
              </a:spcAft>
            </a:pPr>
            <a:endParaRPr lang="fr-CH" altLang="fr-FR" sz="1600" b="1" dirty="0" smtClean="0"/>
          </a:p>
          <a:p>
            <a:pPr lvl="1" eaLnBrk="1" hangingPunct="1">
              <a:spcAft>
                <a:spcPts val="300"/>
              </a:spcAft>
            </a:pPr>
            <a:endParaRPr lang="fr-CH" altLang="fr-FR" sz="1600" b="1" dirty="0" smtClean="0"/>
          </a:p>
          <a:p>
            <a:pPr lvl="1" eaLnBrk="1" hangingPunct="1">
              <a:spcAft>
                <a:spcPts val="300"/>
              </a:spcAft>
            </a:pPr>
            <a:endParaRPr lang="fr-CH" altLang="fr-FR" sz="1600" b="1" dirty="0"/>
          </a:p>
          <a:p>
            <a:pPr lvl="1" eaLnBrk="1" hangingPunct="1">
              <a:spcAft>
                <a:spcPts val="300"/>
              </a:spcAft>
            </a:pPr>
            <a:endParaRPr lang="fr-CH" altLang="fr-FR" sz="1600" b="1" dirty="0" smtClean="0"/>
          </a:p>
        </p:txBody>
      </p:sp>
      <p:grpSp>
        <p:nvGrpSpPr>
          <p:cNvPr id="5125" name="Groupe 2"/>
          <p:cNvGrpSpPr>
            <a:grpSpLocks/>
          </p:cNvGrpSpPr>
          <p:nvPr/>
        </p:nvGrpSpPr>
        <p:grpSpPr bwMode="auto">
          <a:xfrm>
            <a:off x="233363" y="-96838"/>
            <a:ext cx="8656637" cy="749301"/>
            <a:chOff x="232780" y="-96411"/>
            <a:chExt cx="8657559" cy="748964"/>
          </a:xfrm>
        </p:grpSpPr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232780" y="-6465"/>
              <a:ext cx="2209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CH" altLang="fr-FR" b="1">
                  <a:latin typeface="Trade Gothic LT Std" pitchFamily="50" charset="0"/>
                </a:rPr>
                <a:t>Genève,</a:t>
              </a:r>
            </a:p>
            <a:p>
              <a:pPr eaLnBrk="1" hangingPunct="1"/>
              <a:r>
                <a:rPr lang="fr-CH" altLang="fr-FR" b="1">
                  <a:latin typeface="Trade Gothic LT Std" pitchFamily="50" charset="0"/>
                </a:rPr>
                <a:t>ville durable</a:t>
              </a:r>
            </a:p>
          </p:txBody>
        </p:sp>
        <p:pic>
          <p:nvPicPr>
            <p:cNvPr id="5132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44" y="-96411"/>
              <a:ext cx="1212995" cy="74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8575675" y="6489700"/>
            <a:ext cx="549275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CD24D4-857F-478D-AEBC-5E78B5590389}" type="slidenum">
              <a:rPr lang="fr-CH" altLang="fr-FR" smtClean="0">
                <a:solidFill>
                  <a:srgbClr val="00B050"/>
                </a:solidFill>
              </a:rPr>
              <a:pPr eaLnBrk="1" hangingPunct="1"/>
              <a:t>2</a:t>
            </a:fld>
            <a:endParaRPr lang="fr-CH" altLang="fr-FR" smtClean="0">
              <a:solidFill>
                <a:srgbClr val="00B050"/>
              </a:solidFill>
            </a:endParaRPr>
          </a:p>
        </p:txBody>
      </p:sp>
      <p:pic>
        <p:nvPicPr>
          <p:cNvPr id="15" name="Image 14"/>
          <p:cNvPicPr/>
          <p:nvPr/>
        </p:nvPicPr>
        <p:blipFill>
          <a:blip r:embed="rId4"/>
          <a:stretch/>
        </p:blipFill>
        <p:spPr>
          <a:xfrm>
            <a:off x="2051720" y="3429000"/>
            <a:ext cx="4960493" cy="3211357"/>
          </a:xfrm>
          <a:prstGeom prst="rect">
            <a:avLst/>
          </a:prstGeom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3131840" y="11655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solidFill>
                  <a:srgbClr val="0070C0"/>
                </a:solidFill>
              </a:rPr>
              <a:t>Nourrir la Ville</a:t>
            </a:r>
            <a:endParaRPr lang="fr-CH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2340768" y="-365122"/>
            <a:ext cx="9144000" cy="11334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0"/>
            <a:ext cx="250825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07504" y="888363"/>
            <a:ext cx="8640960" cy="388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Aft>
                <a:spcPts val="300"/>
              </a:spcAft>
            </a:pPr>
            <a:endParaRPr lang="fr-CH" altLang="fr-FR" sz="1600" b="1" dirty="0" smtClean="0"/>
          </a:p>
          <a:p>
            <a:pPr lvl="1" eaLnBrk="1" hangingPunct="1">
              <a:spcAft>
                <a:spcPts val="300"/>
              </a:spcAft>
            </a:pPr>
            <a:r>
              <a:rPr lang="fr-CH" altLang="fr-FR" b="1" dirty="0" smtClean="0">
                <a:solidFill>
                  <a:srgbClr val="FFC000"/>
                </a:solidFill>
              </a:rPr>
              <a:t>Axe 2</a:t>
            </a:r>
            <a:r>
              <a:rPr lang="fr-CH" altLang="fr-FR" b="1" dirty="0">
                <a:solidFill>
                  <a:srgbClr val="FFC000"/>
                </a:solidFill>
              </a:rPr>
              <a:t>. </a:t>
            </a:r>
            <a:r>
              <a:rPr lang="fr-CH" altLang="fr-FR" b="1" dirty="0" smtClean="0">
                <a:solidFill>
                  <a:srgbClr val="FFC000"/>
                </a:solidFill>
              </a:rPr>
              <a:t>Favoriser la transition vers une alimentation durable</a:t>
            </a:r>
            <a:endParaRPr lang="fr-CH" altLang="fr-FR" b="1" dirty="0">
              <a:solidFill>
                <a:srgbClr val="FFC000"/>
              </a:solidFill>
            </a:endParaRPr>
          </a:p>
          <a:p>
            <a:pPr lvl="1" eaLnBrk="1" hangingPunct="1">
              <a:spcAft>
                <a:spcPts val="300"/>
              </a:spcAft>
            </a:pPr>
            <a:endParaRPr lang="fr-CH" altLang="fr-FR" sz="1400" dirty="0"/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600" dirty="0" smtClean="0"/>
              <a:t>Informer </a:t>
            </a:r>
            <a:r>
              <a:rPr lang="fr-CH" sz="1600" dirty="0"/>
              <a:t>la population sur les initiatives et les enjeux de l’alimentation durable </a:t>
            </a:r>
            <a:endParaRPr lang="fr-CH" sz="1600" dirty="0" smtClean="0"/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600" dirty="0" smtClean="0"/>
              <a:t>Promouvoir </a:t>
            </a:r>
            <a:r>
              <a:rPr lang="fr-CH" sz="1600" dirty="0"/>
              <a:t>les régimes alimentaires sains et durables ainsi que les pratiques agro-alimentaires limitant leur impact sur le climat et la biodiversité </a:t>
            </a:r>
            <a:endParaRPr lang="fr-CH" sz="1600" dirty="0" smtClean="0"/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600" b="1" dirty="0" smtClean="0"/>
              <a:t>Développer </a:t>
            </a:r>
            <a:r>
              <a:rPr lang="fr-CH" sz="1600" b="1" dirty="0"/>
              <a:t>une politique alimentaire territoriale</a:t>
            </a:r>
            <a:endParaRPr lang="fr-CH" altLang="fr-FR" sz="1600" b="1" dirty="0" smtClean="0"/>
          </a:p>
          <a:p>
            <a:pPr lvl="1" eaLnBrk="1" hangingPunct="1">
              <a:spcAft>
                <a:spcPts val="300"/>
              </a:spcAft>
            </a:pPr>
            <a:endParaRPr lang="fr-CH" sz="1600" dirty="0" smtClean="0"/>
          </a:p>
          <a:p>
            <a:pPr lvl="1" eaLnBrk="1" hangingPunct="1">
              <a:spcAft>
                <a:spcPts val="300"/>
              </a:spcAft>
            </a:pPr>
            <a:r>
              <a:rPr lang="fr-CH" sz="1600" i="1" dirty="0" smtClean="0">
                <a:solidFill>
                  <a:srgbClr val="FFC000"/>
                </a:solidFill>
              </a:rPr>
              <a:t>Ateliers </a:t>
            </a:r>
            <a:r>
              <a:rPr lang="fr-CH" sz="1600" i="1" dirty="0">
                <a:solidFill>
                  <a:srgbClr val="FFC000"/>
                </a:solidFill>
              </a:rPr>
              <a:t>de cuisine </a:t>
            </a:r>
            <a:r>
              <a:rPr lang="fr-CH" sz="1600" i="1" dirty="0" err="1" smtClean="0">
                <a:solidFill>
                  <a:srgbClr val="FFC000"/>
                </a:solidFill>
              </a:rPr>
              <a:t>Swiss</a:t>
            </a:r>
            <a:r>
              <a:rPr lang="fr-CH" sz="1600" i="1" dirty="0" smtClean="0">
                <a:solidFill>
                  <a:srgbClr val="FFC000"/>
                </a:solidFill>
              </a:rPr>
              <a:t> </a:t>
            </a:r>
            <a:r>
              <a:rPr lang="fr-CH" sz="1600" i="1" dirty="0">
                <a:solidFill>
                  <a:srgbClr val="FFC000"/>
                </a:solidFill>
              </a:rPr>
              <a:t>Food </a:t>
            </a:r>
            <a:r>
              <a:rPr lang="fr-CH" sz="1600" i="1" dirty="0" err="1">
                <a:solidFill>
                  <a:srgbClr val="FFC000"/>
                </a:solidFill>
              </a:rPr>
              <a:t>Academy</a:t>
            </a:r>
            <a:r>
              <a:rPr lang="fr-CH" sz="1600" i="1" dirty="0">
                <a:solidFill>
                  <a:srgbClr val="FFC000"/>
                </a:solidFill>
              </a:rPr>
              <a:t> – </a:t>
            </a:r>
            <a:r>
              <a:rPr lang="fr-CH" sz="1600" i="1" dirty="0" smtClean="0">
                <a:solidFill>
                  <a:srgbClr val="FFC000"/>
                </a:solidFill>
              </a:rPr>
              <a:t>Charte </a:t>
            </a:r>
            <a:r>
              <a:rPr lang="fr-CH" sz="1600" i="1" dirty="0">
                <a:solidFill>
                  <a:srgbClr val="FFC000"/>
                </a:solidFill>
              </a:rPr>
              <a:t>de l’alimentation durable en Ville de Genève – Menu semi-végétarien dans les écoles et crèches – Lutte contre le gaspillage alimentaire – </a:t>
            </a:r>
            <a:r>
              <a:rPr lang="fr-CH" sz="1600" b="1" i="1" dirty="0">
                <a:solidFill>
                  <a:srgbClr val="FFC000"/>
                </a:solidFill>
              </a:rPr>
              <a:t>Participation au développement de la Maison de l’Alimentation du Territoire de Genève (ma-terre)</a:t>
            </a:r>
            <a:endParaRPr lang="fr-CH" altLang="fr-FR" sz="1600" b="1" i="1" dirty="0" smtClean="0">
              <a:solidFill>
                <a:srgbClr val="FFC000"/>
              </a:solidFill>
            </a:endParaRPr>
          </a:p>
          <a:p>
            <a:pPr lvl="1" eaLnBrk="1" hangingPunct="1">
              <a:spcAft>
                <a:spcPts val="300"/>
              </a:spcAft>
            </a:pPr>
            <a:endParaRPr lang="fr-CH" altLang="fr-FR" sz="1600" b="1" dirty="0"/>
          </a:p>
          <a:p>
            <a:pPr lvl="1" eaLnBrk="1" hangingPunct="1">
              <a:spcAft>
                <a:spcPts val="300"/>
              </a:spcAft>
            </a:pPr>
            <a:endParaRPr lang="fr-CH" altLang="fr-FR" sz="1600" b="1" dirty="0" smtClean="0"/>
          </a:p>
        </p:txBody>
      </p:sp>
      <p:grpSp>
        <p:nvGrpSpPr>
          <p:cNvPr id="5125" name="Groupe 2"/>
          <p:cNvGrpSpPr>
            <a:grpSpLocks/>
          </p:cNvGrpSpPr>
          <p:nvPr/>
        </p:nvGrpSpPr>
        <p:grpSpPr bwMode="auto">
          <a:xfrm>
            <a:off x="233363" y="-96838"/>
            <a:ext cx="8656637" cy="749301"/>
            <a:chOff x="232780" y="-96411"/>
            <a:chExt cx="8657559" cy="748964"/>
          </a:xfrm>
        </p:grpSpPr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232780" y="-6465"/>
              <a:ext cx="2209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CH" altLang="fr-FR" b="1">
                  <a:latin typeface="Trade Gothic LT Std" pitchFamily="50" charset="0"/>
                </a:rPr>
                <a:t>Genève,</a:t>
              </a:r>
            </a:p>
            <a:p>
              <a:pPr eaLnBrk="1" hangingPunct="1"/>
              <a:r>
                <a:rPr lang="fr-CH" altLang="fr-FR" b="1">
                  <a:latin typeface="Trade Gothic LT Std" pitchFamily="50" charset="0"/>
                </a:rPr>
                <a:t>ville durable</a:t>
              </a:r>
            </a:p>
          </p:txBody>
        </p:sp>
        <p:pic>
          <p:nvPicPr>
            <p:cNvPr id="5132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44" y="-96411"/>
              <a:ext cx="1212995" cy="74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8575675" y="6489700"/>
            <a:ext cx="549275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CD24D4-857F-478D-AEBC-5E78B5590389}" type="slidenum">
              <a:rPr lang="fr-CH" altLang="fr-FR" smtClean="0">
                <a:solidFill>
                  <a:srgbClr val="00B050"/>
                </a:solidFill>
              </a:rPr>
              <a:pPr eaLnBrk="1" hangingPunct="1"/>
              <a:t>3</a:t>
            </a:fld>
            <a:endParaRPr lang="fr-CH" altLang="fr-FR" smtClean="0">
              <a:solidFill>
                <a:srgbClr val="00B050"/>
              </a:solidFill>
            </a:endParaRPr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1601772" y="245134"/>
            <a:ext cx="6075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CH" altLang="fr-FR" sz="2800" b="1" dirty="0" smtClean="0">
                <a:solidFill>
                  <a:srgbClr val="0070C0"/>
                </a:solidFill>
              </a:rPr>
              <a:t>Nourrir </a:t>
            </a:r>
            <a:r>
              <a:rPr lang="fr-CH" altLang="fr-FR" sz="2800" b="1" dirty="0" smtClean="0">
                <a:solidFill>
                  <a:srgbClr val="0070C0"/>
                </a:solidFill>
              </a:rPr>
              <a:t>la </a:t>
            </a:r>
            <a:r>
              <a:rPr lang="fr-CH" altLang="fr-FR" sz="2800" b="1" dirty="0" smtClean="0">
                <a:solidFill>
                  <a:srgbClr val="0070C0"/>
                </a:solidFill>
              </a:rPr>
              <a:t>ville</a:t>
            </a:r>
            <a:endParaRPr lang="fr-CH" altLang="fr-FR" sz="2800" b="1" dirty="0">
              <a:solidFill>
                <a:srgbClr val="0070C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3630462" cy="247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4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2340768" y="-365122"/>
            <a:ext cx="9144000" cy="11334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0"/>
            <a:ext cx="250825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07504" y="888363"/>
            <a:ext cx="8782496" cy="291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Aft>
                <a:spcPts val="300"/>
              </a:spcAft>
            </a:pPr>
            <a:endParaRPr lang="fr-CH" altLang="fr-FR" sz="1600" b="1" dirty="0" smtClean="0"/>
          </a:p>
          <a:p>
            <a:pPr lvl="1" eaLnBrk="1" hangingPunct="1">
              <a:spcAft>
                <a:spcPts val="300"/>
              </a:spcAft>
            </a:pPr>
            <a:r>
              <a:rPr lang="fr-CH" altLang="fr-FR" b="1" dirty="0" smtClean="0">
                <a:solidFill>
                  <a:srgbClr val="7030A0"/>
                </a:solidFill>
              </a:rPr>
              <a:t>Axe 3. Développer l’agriculture urbaine</a:t>
            </a:r>
          </a:p>
          <a:p>
            <a:pPr lvl="1" eaLnBrk="1" hangingPunct="1">
              <a:spcAft>
                <a:spcPts val="300"/>
              </a:spcAft>
            </a:pPr>
            <a:endParaRPr lang="fr-CH" altLang="fr-FR" sz="1400" dirty="0"/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600" dirty="0"/>
              <a:t>Développer les initiatives de jardinage et les potagers urbains avec les habitant-e-s </a:t>
            </a:r>
            <a:endParaRPr lang="fr-CH" sz="1600" dirty="0" smtClean="0"/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600" dirty="0" smtClean="0"/>
              <a:t>Soutenir </a:t>
            </a:r>
            <a:r>
              <a:rPr lang="fr-CH" sz="1600" dirty="0"/>
              <a:t>les entreprises qui expérimentent l’agriculture </a:t>
            </a:r>
            <a:r>
              <a:rPr lang="fr-CH" sz="1600" dirty="0" smtClean="0"/>
              <a:t>urbaine</a:t>
            </a:r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fr-CH" sz="1600" dirty="0" smtClean="0"/>
          </a:p>
          <a:p>
            <a:pPr lvl="1" eaLnBrk="1" hangingPunct="1">
              <a:spcAft>
                <a:spcPts val="300"/>
              </a:spcAft>
            </a:pPr>
            <a:r>
              <a:rPr lang="fr-CH" sz="1600" i="1" dirty="0">
                <a:solidFill>
                  <a:srgbClr val="7030A0"/>
                </a:solidFill>
              </a:rPr>
              <a:t>Aide à la création de potagers et de jardins urbains, et à des cours de jardinage écologique – Soutien au réseau de l’agriculture urbaine (Genève Cultive) – Soutien aux projets d’agriculture urbaine du parc Beaulieu</a:t>
            </a:r>
            <a:endParaRPr lang="fr-CH" altLang="fr-FR" sz="1600" b="1" i="1" dirty="0">
              <a:solidFill>
                <a:srgbClr val="7030A0"/>
              </a:solidFill>
            </a:endParaRPr>
          </a:p>
          <a:p>
            <a:pPr lvl="1" eaLnBrk="1" hangingPunct="1">
              <a:spcAft>
                <a:spcPts val="300"/>
              </a:spcAft>
            </a:pPr>
            <a:endParaRPr lang="fr-CH" altLang="fr-FR" sz="1600" b="1" dirty="0" smtClean="0"/>
          </a:p>
        </p:txBody>
      </p:sp>
      <p:grpSp>
        <p:nvGrpSpPr>
          <p:cNvPr id="5125" name="Groupe 2"/>
          <p:cNvGrpSpPr>
            <a:grpSpLocks/>
          </p:cNvGrpSpPr>
          <p:nvPr/>
        </p:nvGrpSpPr>
        <p:grpSpPr bwMode="auto">
          <a:xfrm>
            <a:off x="233363" y="-96838"/>
            <a:ext cx="8656637" cy="749301"/>
            <a:chOff x="232780" y="-96411"/>
            <a:chExt cx="8657559" cy="748964"/>
          </a:xfrm>
        </p:grpSpPr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232780" y="-6465"/>
              <a:ext cx="2209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CH" altLang="fr-FR" b="1">
                  <a:latin typeface="Trade Gothic LT Std" pitchFamily="50" charset="0"/>
                </a:rPr>
                <a:t>Genève,</a:t>
              </a:r>
            </a:p>
            <a:p>
              <a:pPr eaLnBrk="1" hangingPunct="1"/>
              <a:r>
                <a:rPr lang="fr-CH" altLang="fr-FR" b="1">
                  <a:latin typeface="Trade Gothic LT Std" pitchFamily="50" charset="0"/>
                </a:rPr>
                <a:t>ville durable</a:t>
              </a:r>
            </a:p>
          </p:txBody>
        </p:sp>
        <p:pic>
          <p:nvPicPr>
            <p:cNvPr id="5132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44" y="-96411"/>
              <a:ext cx="1212995" cy="74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8575675" y="6489700"/>
            <a:ext cx="549275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CD24D4-857F-478D-AEBC-5E78B5590389}" type="slidenum">
              <a:rPr lang="fr-CH" altLang="fr-FR" smtClean="0">
                <a:solidFill>
                  <a:srgbClr val="00B050"/>
                </a:solidFill>
              </a:rPr>
              <a:pPr eaLnBrk="1" hangingPunct="1"/>
              <a:t>4</a:t>
            </a:fld>
            <a:endParaRPr lang="fr-CH" altLang="fr-FR" smtClean="0">
              <a:solidFill>
                <a:srgbClr val="00B050"/>
              </a:solidFill>
            </a:endParaRPr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1601772" y="245134"/>
            <a:ext cx="6075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CH" altLang="fr-FR" sz="2800" b="1" dirty="0" smtClean="0">
                <a:solidFill>
                  <a:srgbClr val="0070C0"/>
                </a:solidFill>
              </a:rPr>
              <a:t>Nourrir </a:t>
            </a:r>
            <a:r>
              <a:rPr lang="fr-CH" altLang="fr-FR" sz="2800" b="1" dirty="0" smtClean="0">
                <a:solidFill>
                  <a:srgbClr val="0070C0"/>
                </a:solidFill>
              </a:rPr>
              <a:t>la </a:t>
            </a:r>
            <a:r>
              <a:rPr lang="fr-CH" altLang="fr-FR" sz="2800" b="1" dirty="0" smtClean="0">
                <a:solidFill>
                  <a:srgbClr val="0070C0"/>
                </a:solidFill>
              </a:rPr>
              <a:t>ville</a:t>
            </a:r>
            <a:endParaRPr lang="fr-CH" altLang="fr-FR" sz="28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97105"/>
            <a:ext cx="4499992" cy="299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2340768" y="-365122"/>
            <a:ext cx="9144000" cy="11334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0"/>
            <a:ext cx="250825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0" y="1126624"/>
            <a:ext cx="8782496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Aft>
                <a:spcPts val="300"/>
              </a:spcAft>
            </a:pPr>
            <a:endParaRPr lang="fr-CH" altLang="fr-FR" sz="1400" dirty="0"/>
          </a:p>
          <a:p>
            <a:pPr lvl="1" eaLnBrk="1" hangingPunct="1">
              <a:spcAft>
                <a:spcPts val="300"/>
              </a:spcAft>
            </a:pPr>
            <a:r>
              <a:rPr lang="fr-CH" b="1" dirty="0" smtClean="0"/>
              <a:t>« Soutenir </a:t>
            </a:r>
            <a:r>
              <a:rPr lang="fr-CH" b="1" dirty="0"/>
              <a:t>activement le développement d’un système de production alimentaire durable à l’échelle du Grand Genève»  et «promouvoir une consommation alimentaire </a:t>
            </a:r>
            <a:r>
              <a:rPr lang="fr-CH" b="1" dirty="0" err="1"/>
              <a:t>décarbonée</a:t>
            </a:r>
            <a:r>
              <a:rPr lang="fr-CH" b="1" dirty="0"/>
              <a:t> et </a:t>
            </a:r>
            <a:r>
              <a:rPr lang="fr-CH" b="1" dirty="0" smtClean="0"/>
              <a:t>saine »</a:t>
            </a:r>
          </a:p>
          <a:p>
            <a:pPr lvl="1" eaLnBrk="1" hangingPunct="1">
              <a:spcAft>
                <a:spcPts val="300"/>
              </a:spcAft>
            </a:pPr>
            <a:endParaRPr lang="fr-CH" altLang="fr-FR" sz="1600" b="1" dirty="0" smtClean="0"/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600" dirty="0" smtClean="0"/>
              <a:t>Soutenir </a:t>
            </a:r>
            <a:r>
              <a:rPr lang="fr-CH" sz="1600" dirty="0"/>
              <a:t>financièrement le démarrage </a:t>
            </a:r>
            <a:r>
              <a:rPr lang="fr-CH" sz="1600" dirty="0" smtClean="0"/>
              <a:t>de projets </a:t>
            </a:r>
            <a:r>
              <a:rPr lang="fr-CH" sz="1600" dirty="0"/>
              <a:t>agro-écologiques au sein du </a:t>
            </a:r>
            <a:r>
              <a:rPr lang="fr-CH" sz="1600" dirty="0" smtClean="0"/>
              <a:t>Grand Genève</a:t>
            </a:r>
            <a:r>
              <a:rPr lang="fr-CH" sz="1600" dirty="0"/>
              <a:t>, en concertation avec les </a:t>
            </a:r>
            <a:r>
              <a:rPr lang="fr-CH" sz="1600" dirty="0" smtClean="0"/>
              <a:t>partenaires du </a:t>
            </a:r>
            <a:r>
              <a:rPr lang="fr-CH" sz="1600" dirty="0"/>
              <a:t>Grand Genève, le canton et les </a:t>
            </a:r>
            <a:r>
              <a:rPr lang="fr-CH" sz="1600" dirty="0" smtClean="0"/>
              <a:t>communes genevoises</a:t>
            </a:r>
            <a:r>
              <a:rPr lang="fr-CH" sz="1600" dirty="0"/>
              <a:t> </a:t>
            </a:r>
            <a:r>
              <a:rPr lang="fr-CH" sz="1600" dirty="0" smtClean="0"/>
              <a:t>(mesure 1 axe 1)</a:t>
            </a:r>
          </a:p>
          <a:p>
            <a:pPr lvl="1" eaLnBrk="1" hangingPunct="1">
              <a:spcAft>
                <a:spcPts val="300"/>
              </a:spcAft>
            </a:pPr>
            <a:endParaRPr lang="fr-CH" sz="1600" dirty="0" smtClean="0"/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600" dirty="0"/>
              <a:t>Faciliter l'accès à des producteurs </a:t>
            </a:r>
            <a:r>
              <a:rPr lang="fr-CH" sz="1600" dirty="0" smtClean="0"/>
              <a:t>et productrices</a:t>
            </a:r>
            <a:r>
              <a:rPr lang="fr-CH" sz="1600" dirty="0"/>
              <a:t>, et artisanes et artisans, à des</a:t>
            </a:r>
            <a:r>
              <a:rPr lang="fr-CH" sz="1600" dirty="0"/>
              <a:t/>
            </a:r>
            <a:br>
              <a:rPr lang="fr-CH" sz="1600" dirty="0"/>
            </a:br>
            <a:r>
              <a:rPr lang="fr-CH" sz="1600" dirty="0"/>
              <a:t>espaces urbains de transformation de </a:t>
            </a:r>
            <a:r>
              <a:rPr lang="fr-CH" sz="1600" dirty="0" smtClean="0"/>
              <a:t>vente (mesure 2 axe 1)</a:t>
            </a:r>
          </a:p>
          <a:p>
            <a:pPr lvl="1" eaLnBrk="1" hangingPunct="1">
              <a:spcAft>
                <a:spcPts val="300"/>
              </a:spcAft>
            </a:pPr>
            <a:endParaRPr lang="fr-CH" sz="1600" dirty="0" smtClean="0"/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CH" sz="1600" dirty="0"/>
              <a:t>Rendre obligatoire l'application de la Charte </a:t>
            </a:r>
            <a:r>
              <a:rPr lang="fr-CH" sz="1600" dirty="0" smtClean="0"/>
              <a:t>de l'alimentation durable (2021) […] et promouvoir le régime </a:t>
            </a:r>
            <a:r>
              <a:rPr lang="fr-CH" sz="1600" dirty="0"/>
              <a:t>alimentaire </a:t>
            </a:r>
            <a:r>
              <a:rPr lang="fr-CH" sz="1600" dirty="0" smtClean="0"/>
              <a:t>semi-végétarien auprès </a:t>
            </a:r>
            <a:r>
              <a:rPr lang="fr-CH" sz="1600" dirty="0"/>
              <a:t>de tous les </a:t>
            </a:r>
            <a:r>
              <a:rPr lang="fr-CH" sz="1600" dirty="0" smtClean="0"/>
              <a:t>publics (mesure 4 axe 1)</a:t>
            </a:r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fr-CH" sz="1600" dirty="0"/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è"/>
            </a:pPr>
            <a:r>
              <a:rPr lang="fr-CH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Intégration de la politique alimentaire dans la stratégie climat et la durabilité</a:t>
            </a:r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è"/>
            </a:pPr>
            <a:r>
              <a:rPr lang="fr-CH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A travers la consommation alimentaire, affirmation du rôle de la ville dans le système agro-alimentaire régional (</a:t>
            </a:r>
            <a:r>
              <a:rPr lang="fr-CH" sz="16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cf</a:t>
            </a:r>
            <a:r>
              <a:rPr lang="fr-CH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mesure 1)</a:t>
            </a:r>
            <a:endParaRPr lang="fr-CH" sz="1600" dirty="0" smtClean="0">
              <a:solidFill>
                <a:srgbClr val="0070C0"/>
              </a:solidFill>
            </a:endParaRPr>
          </a:p>
          <a:p>
            <a:pPr marL="1028700" lvl="1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fr-CH" sz="1600" dirty="0" smtClean="0"/>
          </a:p>
          <a:p>
            <a:pPr lvl="1" eaLnBrk="1" hangingPunct="1">
              <a:spcAft>
                <a:spcPts val="300"/>
              </a:spcAft>
            </a:pPr>
            <a:endParaRPr lang="fr-CH" altLang="fr-FR" sz="1600" b="1" dirty="0"/>
          </a:p>
        </p:txBody>
      </p:sp>
      <p:grpSp>
        <p:nvGrpSpPr>
          <p:cNvPr id="5125" name="Groupe 2"/>
          <p:cNvGrpSpPr>
            <a:grpSpLocks/>
          </p:cNvGrpSpPr>
          <p:nvPr/>
        </p:nvGrpSpPr>
        <p:grpSpPr bwMode="auto">
          <a:xfrm>
            <a:off x="233363" y="-96838"/>
            <a:ext cx="8656637" cy="749301"/>
            <a:chOff x="232780" y="-96411"/>
            <a:chExt cx="8657559" cy="748964"/>
          </a:xfrm>
        </p:grpSpPr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232780" y="-6465"/>
              <a:ext cx="2209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CH" altLang="fr-FR" b="1">
                  <a:latin typeface="Trade Gothic LT Std" pitchFamily="50" charset="0"/>
                </a:rPr>
                <a:t>Genève,</a:t>
              </a:r>
            </a:p>
            <a:p>
              <a:pPr eaLnBrk="1" hangingPunct="1"/>
              <a:r>
                <a:rPr lang="fr-CH" altLang="fr-FR" b="1">
                  <a:latin typeface="Trade Gothic LT Std" pitchFamily="50" charset="0"/>
                </a:rPr>
                <a:t>ville durable</a:t>
              </a:r>
            </a:p>
          </p:txBody>
        </p:sp>
        <p:pic>
          <p:nvPicPr>
            <p:cNvPr id="5132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44" y="-96411"/>
              <a:ext cx="1212995" cy="74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8575675" y="6489700"/>
            <a:ext cx="549275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CD24D4-857F-478D-AEBC-5E78B5590389}" type="slidenum">
              <a:rPr lang="fr-CH" altLang="fr-FR" smtClean="0">
                <a:solidFill>
                  <a:srgbClr val="00B050"/>
                </a:solidFill>
              </a:rPr>
              <a:pPr eaLnBrk="1" hangingPunct="1"/>
              <a:t>5</a:t>
            </a:fld>
            <a:endParaRPr lang="fr-CH" altLang="fr-FR" smtClean="0">
              <a:solidFill>
                <a:srgbClr val="00B050"/>
              </a:solidFill>
            </a:endParaRPr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1461071" y="245134"/>
            <a:ext cx="6075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CH" altLang="fr-FR" sz="2800" b="1" dirty="0" smtClean="0">
                <a:solidFill>
                  <a:srgbClr val="0070C0"/>
                </a:solidFill>
              </a:rPr>
              <a:t>Stratégie climat</a:t>
            </a:r>
            <a:endParaRPr lang="fr-CH" alt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139680" y="1044720"/>
            <a:ext cx="39744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CH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SOMMAIRE</a:t>
            </a:r>
            <a:endParaRPr lang="fr-CH" sz="14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130680" y="1026000"/>
            <a:ext cx="85352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CH" sz="1400" b="1" strike="noStrike" spc="-1" dirty="0">
                <a:solidFill>
                  <a:srgbClr val="262673"/>
                </a:solidFill>
                <a:latin typeface="Arial"/>
                <a:ea typeface="DejaVu Sans"/>
              </a:rPr>
              <a:t>	</a:t>
            </a:r>
            <a:endParaRPr lang="fr-CH" sz="1400" b="0" strike="noStrike" spc="-1" dirty="0">
              <a:latin typeface="Arial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386280" y="1824840"/>
            <a:ext cx="8371080" cy="44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CH" altLang="fr-FR" dirty="0"/>
              <a:t>Mangeurs se trouvent principalement dans les centres urbains</a:t>
            </a:r>
          </a:p>
          <a:p>
            <a:pPr marL="742950" lvl="1">
              <a:spcAft>
                <a:spcPts val="300"/>
              </a:spcAft>
            </a:pPr>
            <a:endParaRPr lang="fr-CH" altLang="fr-FR" dirty="0" smtClean="0"/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CH" altLang="fr-FR" dirty="0" smtClean="0"/>
              <a:t>Perspective «alimentaire» de la «fourche à la fourchette»</a:t>
            </a:r>
            <a:endParaRPr lang="fr-CH" altLang="fr-FR" dirty="0"/>
          </a:p>
          <a:p>
            <a:pPr marL="742950" lvl="1">
              <a:spcAft>
                <a:spcPts val="300"/>
              </a:spcAft>
            </a:pPr>
            <a:endParaRPr lang="fr-CH" altLang="fr-FR" dirty="0" smtClean="0"/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CH" altLang="fr-FR" dirty="0" smtClean="0"/>
              <a:t>L’industrie agroalimentaire a </a:t>
            </a:r>
            <a:r>
              <a:rPr lang="fr-CH" altLang="fr-FR" dirty="0"/>
              <a:t>éloigné les consommateurs des </a:t>
            </a:r>
            <a:r>
              <a:rPr lang="fr-CH" altLang="fr-FR" dirty="0" smtClean="0"/>
              <a:t>producteurs: dominance </a:t>
            </a:r>
            <a:r>
              <a:rPr lang="fr-CH" altLang="fr-FR" dirty="0"/>
              <a:t>des produits </a:t>
            </a:r>
            <a:r>
              <a:rPr lang="fr-CH" altLang="fr-FR" dirty="0" smtClean="0"/>
              <a:t>transformés / circuits longs dont on ignore la composition / l’origine</a:t>
            </a:r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fr-CH" altLang="fr-FR" dirty="0"/>
          </a:p>
          <a:p>
            <a:pPr marL="742950" lvl="1">
              <a:spcAft>
                <a:spcPts val="300"/>
              </a:spcAft>
            </a:pPr>
            <a:r>
              <a:rPr lang="fr-CH" altLang="fr-FR" dirty="0" smtClean="0">
                <a:sym typeface="Wingdings" panose="05000000000000000000" pitchFamily="2" charset="2"/>
              </a:rPr>
              <a:t> </a:t>
            </a:r>
            <a:r>
              <a:rPr lang="fr-CH" altLang="fr-FR" dirty="0" smtClean="0"/>
              <a:t>Nécessité de se rapproprier son alimentation et donc de connaître les réalités agricoles </a:t>
            </a:r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fr-CH" altLang="fr-FR" dirty="0"/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CH" altLang="fr-FR" dirty="0" smtClean="0"/>
              <a:t>Nécessité de renouveler le «contrat» entre ville et campagne, mangeurs et producteurs, repenser les conditions d’une «alliance»</a:t>
            </a:r>
            <a:endParaRPr lang="fr-CH" altLang="fr-FR" dirty="0"/>
          </a:p>
        </p:txBody>
      </p:sp>
      <p:sp>
        <p:nvSpPr>
          <p:cNvPr id="313" name="CustomShape 5"/>
          <p:cNvSpPr/>
          <p:nvPr/>
        </p:nvSpPr>
        <p:spPr>
          <a:xfrm>
            <a:off x="8512200" y="6257520"/>
            <a:ext cx="40500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25C7FABF-16F5-4291-8C56-20FDF1BE0CFC}" type="slidenum">
              <a:rPr lang="fr-CH" sz="1600" b="0" strike="noStrike" spc="-1">
                <a:solidFill>
                  <a:srgbClr val="00B050"/>
                </a:solidFill>
                <a:latin typeface="Arial"/>
                <a:ea typeface="DejaVu Sans"/>
              </a:rPr>
              <a:t>6</a:t>
            </a:fld>
            <a:endParaRPr lang="fr-CH" sz="1600" b="0" strike="noStrike" spc="-1">
              <a:latin typeface="Arial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449955" y="908720"/>
            <a:ext cx="8229240" cy="7442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1">
              <a:spcAft>
                <a:spcPts val="300"/>
              </a:spcAft>
            </a:pPr>
            <a:r>
              <a:rPr lang="fr-CH" altLang="fr-FR" sz="2800" b="1" dirty="0">
                <a:solidFill>
                  <a:schemeClr val="accent1"/>
                </a:solidFill>
              </a:rPr>
              <a:t>Pourquoi parler d’agriculture en ville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139680" y="1044720"/>
            <a:ext cx="39744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CH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SOMMAIRE</a:t>
            </a:r>
            <a:endParaRPr lang="fr-CH" sz="14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130680" y="1026000"/>
            <a:ext cx="85352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CH" sz="1400" b="1" strike="noStrike" spc="-1" dirty="0">
                <a:solidFill>
                  <a:srgbClr val="262673"/>
                </a:solidFill>
                <a:latin typeface="Arial"/>
                <a:ea typeface="DejaVu Sans"/>
              </a:rPr>
              <a:t>	</a:t>
            </a:r>
            <a:endParaRPr lang="fr-CH" sz="1400" b="0" strike="noStrike" spc="-1" dirty="0">
              <a:latin typeface="Arial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386280" y="1824840"/>
            <a:ext cx="8371080" cy="44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CH" altLang="fr-FR" b="1" dirty="0"/>
              <a:t>Décalage entre l’idéal de durabilité et les pratiques de consommation (souffrance du commerce de proximité)</a:t>
            </a:r>
          </a:p>
          <a:p>
            <a:pPr marL="742950" lvl="1">
              <a:spcAft>
                <a:spcPts val="300"/>
              </a:spcAft>
            </a:pPr>
            <a:endParaRPr lang="fr-CH" altLang="fr-FR" dirty="0" smtClean="0"/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CH" altLang="fr-FR" dirty="0" smtClean="0"/>
              <a:t>Adéquation entre</a:t>
            </a:r>
            <a:r>
              <a:rPr lang="fr-CH" altLang="fr-FR" dirty="0" smtClean="0"/>
              <a:t> </a:t>
            </a:r>
            <a:r>
              <a:rPr lang="fr-CH" altLang="fr-FR" dirty="0" smtClean="0"/>
              <a:t>régimes alimentaires sains et durable et réalités agricoles </a:t>
            </a:r>
            <a:r>
              <a:rPr lang="fr-CH" altLang="fr-FR" dirty="0" smtClean="0"/>
              <a:t>(</a:t>
            </a:r>
            <a:r>
              <a:rPr lang="fr-CH" altLang="fr-FR" dirty="0" smtClean="0"/>
              <a:t>sécurité alimentaire)</a:t>
            </a:r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fr-CH" altLang="fr-FR" dirty="0" smtClean="0"/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CH" altLang="fr-FR" dirty="0" smtClean="0"/>
              <a:t>Produits locaux limités et pas toujours </a:t>
            </a:r>
            <a:r>
              <a:rPr lang="fr-CH" altLang="fr-FR" dirty="0" smtClean="0"/>
              <a:t>«bas carbone»</a:t>
            </a:r>
            <a:r>
              <a:rPr lang="fr-CH" altLang="fr-FR" dirty="0" smtClean="0"/>
              <a:t> </a:t>
            </a:r>
            <a:r>
              <a:rPr lang="fr-CH" altLang="fr-FR" dirty="0" smtClean="0">
                <a:sym typeface="Wingdings" panose="05000000000000000000" pitchFamily="2" charset="2"/>
              </a:rPr>
              <a:t> </a:t>
            </a:r>
            <a:r>
              <a:rPr lang="fr-CH" altLang="fr-FR" dirty="0">
                <a:sym typeface="Wingdings" panose="05000000000000000000" pitchFamily="2" charset="2"/>
              </a:rPr>
              <a:t>e</a:t>
            </a:r>
            <a:r>
              <a:rPr lang="fr-CH" altLang="fr-FR" dirty="0" smtClean="0"/>
              <a:t>xigences </a:t>
            </a:r>
            <a:r>
              <a:rPr lang="fr-CH" altLang="fr-FR" dirty="0" smtClean="0"/>
              <a:t>sur les denrées </a:t>
            </a:r>
            <a:r>
              <a:rPr lang="fr-CH" altLang="fr-FR" dirty="0" smtClean="0"/>
              <a:t>importées ? Transition écologique de l’agriculture ?</a:t>
            </a:r>
          </a:p>
          <a:p>
            <a:pPr marL="742950" lvl="1">
              <a:spcAft>
                <a:spcPts val="300"/>
              </a:spcAft>
            </a:pPr>
            <a:endParaRPr lang="fr-CH" altLang="fr-FR" dirty="0" smtClean="0"/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CH" altLang="fr-FR" dirty="0" smtClean="0"/>
              <a:t>Incompréhensions</a:t>
            </a:r>
            <a:r>
              <a:rPr lang="fr-CH" altLang="fr-FR" dirty="0" smtClean="0"/>
              <a:t> </a:t>
            </a:r>
            <a:r>
              <a:rPr lang="fr-CH" altLang="fr-FR" dirty="0" smtClean="0"/>
              <a:t>entre les citadin-e-s / consommateur-</a:t>
            </a:r>
            <a:r>
              <a:rPr lang="fr-CH" altLang="fr-FR" dirty="0" err="1" smtClean="0"/>
              <a:t>trice</a:t>
            </a:r>
            <a:r>
              <a:rPr lang="fr-CH" altLang="fr-FR" dirty="0" smtClean="0"/>
              <a:t>-s et le monde rural </a:t>
            </a:r>
            <a:r>
              <a:rPr lang="fr-CH" altLang="fr-FR" dirty="0" smtClean="0"/>
              <a:t>/ production agricole (</a:t>
            </a:r>
            <a:r>
              <a:rPr lang="fr-CH" altLang="fr-FR" dirty="0" err="1" smtClean="0"/>
              <a:t>cf</a:t>
            </a:r>
            <a:r>
              <a:rPr lang="fr-CH" altLang="fr-FR" dirty="0" smtClean="0"/>
              <a:t> dernières votations)</a:t>
            </a:r>
            <a:endParaRPr lang="fr-CH" altLang="fr-FR" dirty="0" smtClean="0"/>
          </a:p>
          <a:p>
            <a:pPr marL="742950" lvl="1">
              <a:spcAft>
                <a:spcPts val="300"/>
              </a:spcAft>
            </a:pPr>
            <a:endParaRPr lang="fr-CH" altLang="fr-FR" dirty="0" smtClean="0"/>
          </a:p>
          <a:p>
            <a:pPr marL="742950" lvl="1">
              <a:spcAft>
                <a:spcPts val="300"/>
              </a:spcAft>
            </a:pPr>
            <a:endParaRPr lang="fr-CH" altLang="fr-FR" dirty="0" smtClean="0"/>
          </a:p>
          <a:p>
            <a:pPr lvl="1">
              <a:spcAft>
                <a:spcPts val="300"/>
              </a:spcAft>
            </a:pPr>
            <a:endParaRPr lang="fr-CH" altLang="fr-FR" dirty="0"/>
          </a:p>
        </p:txBody>
      </p:sp>
      <p:sp>
        <p:nvSpPr>
          <p:cNvPr id="313" name="CustomShape 5"/>
          <p:cNvSpPr/>
          <p:nvPr/>
        </p:nvSpPr>
        <p:spPr>
          <a:xfrm>
            <a:off x="8512200" y="6257520"/>
            <a:ext cx="40500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25C7FABF-16F5-4291-8C56-20FDF1BE0CFC}" type="slidenum">
              <a:rPr lang="fr-CH" sz="1600" b="0" strike="noStrike" spc="-1">
                <a:solidFill>
                  <a:srgbClr val="00B050"/>
                </a:solidFill>
                <a:latin typeface="Arial"/>
                <a:ea typeface="DejaVu Sans"/>
              </a:rPr>
              <a:t>7</a:t>
            </a:fld>
            <a:endParaRPr lang="fr-CH" sz="1600" b="0" strike="noStrike" spc="-1">
              <a:latin typeface="Arial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449955" y="908720"/>
            <a:ext cx="8229240" cy="7442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1">
              <a:spcAft>
                <a:spcPts val="300"/>
              </a:spcAft>
            </a:pPr>
            <a:r>
              <a:rPr lang="fr-CH" altLang="fr-FR" sz="2800" b="1" dirty="0" smtClean="0">
                <a:solidFill>
                  <a:schemeClr val="accent1"/>
                </a:solidFill>
              </a:rPr>
              <a:t>Quelques </a:t>
            </a:r>
            <a:r>
              <a:rPr lang="fr-CH" altLang="fr-FR" sz="2800" b="1" dirty="0">
                <a:solidFill>
                  <a:schemeClr val="accent1"/>
                </a:solidFill>
              </a:rPr>
              <a:t>e</a:t>
            </a:r>
            <a:r>
              <a:rPr lang="fr-CH" altLang="fr-FR" sz="2800" b="1" dirty="0" smtClean="0">
                <a:solidFill>
                  <a:schemeClr val="accent1"/>
                </a:solidFill>
              </a:rPr>
              <a:t>njeux </a:t>
            </a:r>
            <a:endParaRPr lang="fr-CH" alt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549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139680" y="1044720"/>
            <a:ext cx="39744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CH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SOMMAIRE</a:t>
            </a:r>
            <a:endParaRPr lang="fr-CH" sz="14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130680" y="1026000"/>
            <a:ext cx="85352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CH" sz="1400" b="1" strike="noStrike" spc="-1" dirty="0">
                <a:solidFill>
                  <a:srgbClr val="262673"/>
                </a:solidFill>
                <a:latin typeface="Arial"/>
                <a:ea typeface="DejaVu Sans"/>
              </a:rPr>
              <a:t>	</a:t>
            </a:r>
            <a:endParaRPr lang="fr-CH" sz="1400" b="0" strike="noStrike" spc="-1" dirty="0">
              <a:latin typeface="Arial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386280" y="1824840"/>
            <a:ext cx="8371080" cy="44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CH" altLang="fr-FR" b="1" dirty="0" smtClean="0"/>
              <a:t>Système</a:t>
            </a:r>
            <a:r>
              <a:rPr lang="fr-CH" altLang="fr-FR" dirty="0" smtClean="0"/>
              <a:t> = processus en mouvement constant (il y a déjà un système, mais il n’est pas forcément coordonné et conscient: on doit l’améliorer, le </a:t>
            </a:r>
            <a:r>
              <a:rPr lang="fr-CH" altLang="fr-FR" dirty="0" smtClean="0"/>
              <a:t>rendre plus local, durable, transversal, démocratique)</a:t>
            </a:r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fr-CH" altLang="fr-FR" dirty="0" smtClean="0"/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CH" altLang="fr-FR" b="1" dirty="0" smtClean="0"/>
              <a:t>Stratégie</a:t>
            </a:r>
            <a:r>
              <a:rPr lang="fr-CH" altLang="fr-FR" dirty="0" smtClean="0"/>
              <a:t> = vision partagée vers laquelle on veut faire tendre une politique agro-alimentaire pour le territoire</a:t>
            </a:r>
          </a:p>
          <a:p>
            <a:pPr marL="742950" lvl="1">
              <a:spcAft>
                <a:spcPts val="300"/>
              </a:spcAft>
            </a:pPr>
            <a:endParaRPr lang="fr-CH" altLang="fr-FR" dirty="0" smtClean="0"/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CH" altLang="fr-FR" b="1" dirty="0" smtClean="0"/>
              <a:t>Territorial: </a:t>
            </a:r>
            <a:r>
              <a:rPr lang="fr-CH" altLang="fr-FR" dirty="0" smtClean="0"/>
              <a:t>inclut le Grand Genève / transfrontalier ?</a:t>
            </a:r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fr-CH" altLang="fr-FR" b="1" dirty="0"/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CH" altLang="fr-FR" b="1" dirty="0" smtClean="0"/>
              <a:t>Durable: </a:t>
            </a:r>
            <a:r>
              <a:rPr lang="fr-CH" altLang="fr-FR" dirty="0" smtClean="0"/>
              <a:t>jusqu’à où on place le curseur ? (transition écologique VS impératifs de production, rémunérations équitables,..) </a:t>
            </a:r>
            <a:r>
              <a:rPr lang="fr-CH" altLang="fr-FR" dirty="0" smtClean="0">
                <a:sym typeface="Wingdings" panose="05000000000000000000" pitchFamily="2" charset="2"/>
              </a:rPr>
              <a:t> rechercher un dénominateur commun acceptable</a:t>
            </a:r>
            <a:r>
              <a:rPr lang="fr-CH" altLang="fr-FR" dirty="0" smtClean="0"/>
              <a:t> </a:t>
            </a:r>
            <a:endParaRPr lang="fr-CH" altLang="fr-FR" b="1" dirty="0" smtClean="0"/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fr-CH" altLang="fr-FR" dirty="0" smtClean="0"/>
          </a:p>
          <a:p>
            <a:pPr marL="742950" lvl="1">
              <a:spcAft>
                <a:spcPts val="300"/>
              </a:spcAft>
            </a:pPr>
            <a:endParaRPr lang="fr-CH" altLang="fr-FR" dirty="0" smtClean="0"/>
          </a:p>
          <a:p>
            <a:pPr lvl="1">
              <a:spcAft>
                <a:spcPts val="300"/>
              </a:spcAft>
            </a:pPr>
            <a:endParaRPr lang="fr-CH" altLang="fr-FR" dirty="0"/>
          </a:p>
        </p:txBody>
      </p:sp>
      <p:sp>
        <p:nvSpPr>
          <p:cNvPr id="313" name="CustomShape 5"/>
          <p:cNvSpPr/>
          <p:nvPr/>
        </p:nvSpPr>
        <p:spPr>
          <a:xfrm>
            <a:off x="8512200" y="6257520"/>
            <a:ext cx="40500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25C7FABF-16F5-4291-8C56-20FDF1BE0CFC}" type="slidenum">
              <a:rPr lang="fr-CH" sz="1600" b="0" strike="noStrike" spc="-1">
                <a:solidFill>
                  <a:srgbClr val="00B050"/>
                </a:solidFill>
                <a:latin typeface="Arial"/>
                <a:ea typeface="DejaVu Sans"/>
              </a:rPr>
              <a:t>8</a:t>
            </a:fld>
            <a:endParaRPr lang="fr-CH" sz="1600" b="0" strike="noStrike" spc="-1">
              <a:latin typeface="Arial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247245" y="969906"/>
            <a:ext cx="8427675" cy="7442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1">
              <a:spcAft>
                <a:spcPts val="300"/>
              </a:spcAft>
            </a:pPr>
            <a:r>
              <a:rPr lang="fr-CH" altLang="fr-FR" sz="2800" b="1" dirty="0" smtClean="0">
                <a:solidFill>
                  <a:schemeClr val="accent1"/>
                </a:solidFill>
              </a:rPr>
              <a:t>Système ou stratégie alimentaire territoriale ?</a:t>
            </a:r>
            <a:endParaRPr lang="fr-CH" alt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95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139680" y="1044720"/>
            <a:ext cx="39744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CH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SOMMAIRE</a:t>
            </a:r>
            <a:endParaRPr lang="fr-CH" sz="14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130680" y="1026000"/>
            <a:ext cx="85352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CH" sz="1400" b="1" strike="noStrike" spc="-1" dirty="0">
                <a:solidFill>
                  <a:srgbClr val="262673"/>
                </a:solidFill>
                <a:latin typeface="Arial"/>
                <a:ea typeface="DejaVu Sans"/>
              </a:rPr>
              <a:t>	</a:t>
            </a:r>
            <a:endParaRPr lang="fr-CH" sz="1400" b="0" strike="noStrike" spc="-1" dirty="0">
              <a:latin typeface="Arial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386280" y="1824840"/>
            <a:ext cx="8371080" cy="44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fr-CH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 smtClean="0"/>
              <a:t>Pour la Ville de Genève, c’est un des objectifs principaux de sa participation à ma-terre (Maison de l’alimentation du territoire de Genève)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 smtClean="0"/>
              <a:t>Nécessite concertation et définition d’une stratégie commune entre toutes les organisations / institutions actives dans les divers domaines de l’alimentation  sur le territoire (agriculture, santé, environnement, éducation / formation et recherche, collectivités publiques, consommateurs,…), de la fourche à la fourchette</a:t>
            </a:r>
          </a:p>
          <a:p>
            <a:endParaRPr lang="fr-CH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 smtClean="0"/>
              <a:t>Quelle participation / implication citoyenne, de la société civile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 smtClean="0"/>
              <a:t>Présuppose des </a:t>
            </a:r>
            <a:r>
              <a:rPr lang="fr-CH" dirty="0"/>
              <a:t>liens </a:t>
            </a:r>
            <a:r>
              <a:rPr lang="fr-CH" dirty="0" smtClean="0"/>
              <a:t>renforcés / un dialogue </a:t>
            </a:r>
            <a:r>
              <a:rPr lang="fr-CH" dirty="0"/>
              <a:t>entre le milieu agricole et la population, entre monde rural et ville</a:t>
            </a:r>
            <a:r>
              <a:rPr lang="fr-CH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 smtClean="0"/>
              <a:t>Définir des projets communs, mais aussi aborder les divergences</a:t>
            </a:r>
            <a:endParaRPr lang="fr-CH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dirty="0" smtClean="0"/>
          </a:p>
          <a:p>
            <a:pPr marL="102870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fr-CH" altLang="fr-FR" dirty="0" smtClean="0"/>
          </a:p>
          <a:p>
            <a:pPr marL="742950" lvl="1">
              <a:spcAft>
                <a:spcPts val="300"/>
              </a:spcAft>
            </a:pPr>
            <a:endParaRPr lang="fr-CH" altLang="fr-FR" dirty="0" smtClean="0"/>
          </a:p>
          <a:p>
            <a:pPr lvl="1">
              <a:spcAft>
                <a:spcPts val="300"/>
              </a:spcAft>
            </a:pPr>
            <a:endParaRPr lang="fr-CH" altLang="fr-FR" dirty="0"/>
          </a:p>
        </p:txBody>
      </p:sp>
      <p:sp>
        <p:nvSpPr>
          <p:cNvPr id="313" name="CustomShape 5"/>
          <p:cNvSpPr/>
          <p:nvPr/>
        </p:nvSpPr>
        <p:spPr>
          <a:xfrm>
            <a:off x="8512200" y="6257520"/>
            <a:ext cx="40500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25C7FABF-16F5-4291-8C56-20FDF1BE0CFC}" type="slidenum">
              <a:rPr lang="fr-CH" sz="1600" b="0" strike="noStrike" spc="-1">
                <a:solidFill>
                  <a:srgbClr val="00B050"/>
                </a:solidFill>
                <a:latin typeface="Arial"/>
                <a:ea typeface="DejaVu Sans"/>
              </a:rPr>
              <a:t>9</a:t>
            </a:fld>
            <a:endParaRPr lang="fr-CH" sz="1600" b="0" strike="noStrike" spc="-1">
              <a:latin typeface="Arial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449955" y="908720"/>
            <a:ext cx="8229240" cy="7442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1">
              <a:spcAft>
                <a:spcPts val="300"/>
              </a:spcAft>
            </a:pPr>
            <a:r>
              <a:rPr lang="fr-CH" altLang="fr-FR" sz="2800" b="1" dirty="0" smtClean="0">
                <a:solidFill>
                  <a:schemeClr val="accent1"/>
                </a:solidFill>
              </a:rPr>
              <a:t>Comment mettre en place une stratégie alimentaire pour le territoire  ?</a:t>
            </a:r>
            <a:endParaRPr lang="fr-CH" alt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158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6228</TotalTime>
  <Words>773</Words>
  <Application>Microsoft Office PowerPoint</Application>
  <PresentationFormat>Affichage à l'écran (4:3)</PresentationFormat>
  <Paragraphs>145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DejaVu Sans</vt:lpstr>
      <vt:lpstr>Symbol</vt:lpstr>
      <vt:lpstr>Times New Roman</vt:lpstr>
      <vt:lpstr>Trade Gothic LT Std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Ville de Geneve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Ville de Genève</dc:creator>
  <cp:lastModifiedBy>Gaëtan Morel</cp:lastModifiedBy>
  <cp:revision>379</cp:revision>
  <cp:lastPrinted>2019-10-28T21:06:42Z</cp:lastPrinted>
  <dcterms:created xsi:type="dcterms:W3CDTF">2010-12-14T09:10:33Z</dcterms:created>
  <dcterms:modified xsi:type="dcterms:W3CDTF">2022-10-12T08:37:51Z</dcterms:modified>
  <dc:language>fr-CH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Ville de Geneve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26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26</vt:i4>
  </property>
</Properties>
</file>